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7" r:id="rId2"/>
    <p:sldId id="258" r:id="rId3"/>
    <p:sldId id="256" r:id="rId4"/>
    <p:sldId id="260" r:id="rId5"/>
    <p:sldId id="261" r:id="rId6"/>
    <p:sldId id="259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 showGuides="1">
      <p:cViewPr varScale="1">
        <p:scale>
          <a:sx n="87" d="100"/>
          <a:sy n="87" d="100"/>
        </p:scale>
        <p:origin x="360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0.tiff>
</file>

<file path=ppt/media/image21.tiff>
</file>

<file path=ppt/media/image26.png>
</file>

<file path=ppt/media/image27.png>
</file>

<file path=ppt/media/image28.png>
</file>

<file path=ppt/media/image29.png>
</file>

<file path=ppt/media/image3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995B97-AB96-4B15-85C4-5315278F2E43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E90DEE-3244-42B4-B3CE-BB4F3D08E0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101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电解液模型为溶剂</a:t>
            </a:r>
            <a:r>
              <a:rPr lang="en-US" altLang="zh-CN" dirty="0"/>
              <a:t>+~1.0M </a:t>
            </a:r>
            <a:r>
              <a:rPr lang="en-US" altLang="zh-CN" dirty="0" err="1"/>
              <a:t>LiFSI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E90DEE-3244-42B4-B3CE-BB4F3D08E0C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2179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25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178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758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7474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3155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43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779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048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6480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461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816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9A8924-F000-48EB-BF5D-79FD64900E61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9D1E-A9F8-46EC-81E1-68CB69FBC6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2990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12.tiff"/><Relationship Id="rId7" Type="http://schemas.openxmlformats.org/officeDocument/2006/relationships/image" Target="../media/image16.tiff"/><Relationship Id="rId12" Type="http://schemas.openxmlformats.org/officeDocument/2006/relationships/image" Target="../media/image21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tiff"/><Relationship Id="rId11" Type="http://schemas.openxmlformats.org/officeDocument/2006/relationships/image" Target="../media/image20.tiff"/><Relationship Id="rId5" Type="http://schemas.openxmlformats.org/officeDocument/2006/relationships/image" Target="../media/image14.tiff"/><Relationship Id="rId10" Type="http://schemas.openxmlformats.org/officeDocument/2006/relationships/image" Target="../media/image19.tiff"/><Relationship Id="rId4" Type="http://schemas.openxmlformats.org/officeDocument/2006/relationships/image" Target="../media/image13.tiff"/><Relationship Id="rId9" Type="http://schemas.openxmlformats.org/officeDocument/2006/relationships/image" Target="../media/image18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976097" y="4096"/>
            <a:ext cx="5211684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电解液工程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有机小分子生成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620605"/>
              </p:ext>
            </p:extLst>
          </p:nvPr>
        </p:nvGraphicFramePr>
        <p:xfrm>
          <a:off x="253447" y="724870"/>
          <a:ext cx="8637106" cy="57196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7303">
                  <a:extLst>
                    <a:ext uri="{9D8B030D-6E8A-4147-A177-3AD203B41FA5}">
                      <a16:colId xmlns:a16="http://schemas.microsoft.com/office/drawing/2014/main" val="4154782278"/>
                    </a:ext>
                  </a:extLst>
                </a:gridCol>
                <a:gridCol w="1509845">
                  <a:extLst>
                    <a:ext uri="{9D8B030D-6E8A-4147-A177-3AD203B41FA5}">
                      <a16:colId xmlns:a16="http://schemas.microsoft.com/office/drawing/2014/main" val="3382253874"/>
                    </a:ext>
                  </a:extLst>
                </a:gridCol>
                <a:gridCol w="4345806">
                  <a:extLst>
                    <a:ext uri="{9D8B030D-6E8A-4147-A177-3AD203B41FA5}">
                      <a16:colId xmlns:a16="http://schemas.microsoft.com/office/drawing/2014/main" val="1967622196"/>
                    </a:ext>
                  </a:extLst>
                </a:gridCol>
                <a:gridCol w="1544152">
                  <a:extLst>
                    <a:ext uri="{9D8B030D-6E8A-4147-A177-3AD203B41FA5}">
                      <a16:colId xmlns:a16="http://schemas.microsoft.com/office/drawing/2014/main" val="2553941645"/>
                    </a:ext>
                  </a:extLst>
                </a:gridCol>
              </a:tblGrid>
              <a:tr h="54410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时间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规则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属性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数量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0512460"/>
                  </a:ext>
                </a:extLst>
              </a:tr>
              <a:tr h="100449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22.02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COF ≤ 7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O ≤ 4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（氟代）醚、酯</a:t>
                      </a:r>
                      <a:endParaRPr lang="en-US" altLang="zh-CN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烷烃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11583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0836808"/>
                  </a:ext>
                </a:extLst>
              </a:tr>
              <a:tr h="100449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22.05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COF = 8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1 ≤ O ≤ 4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（氟代）醚、酯</a:t>
                      </a:r>
                      <a:endParaRPr lang="en-US" altLang="zh-CN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54081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5018612"/>
                  </a:ext>
                </a:extLst>
              </a:tr>
              <a:tr h="100449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22.05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CO = 9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1 ≤ O ≤ 4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402830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0286659"/>
                  </a:ext>
                </a:extLst>
              </a:tr>
              <a:tr h="100449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22.09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COF = 9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1 ≤ O ≤ 4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（氟代）醚、酯</a:t>
                      </a:r>
                      <a:endParaRPr lang="en-US" altLang="zh-CN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（删除第三批相同分子）</a:t>
                      </a:r>
                      <a:endParaRPr lang="en-US" altLang="zh-CN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124946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9569004"/>
                  </a:ext>
                </a:extLst>
              </a:tr>
              <a:tr h="100449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22.10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CO = 10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1 ≤ O ≤ 4</a:t>
                      </a:r>
                      <a:endParaRPr lang="zh-CN" altLang="en-US" sz="2200" dirty="0">
                        <a:latin typeface="Arial" panose="020B0604020202020204" pitchFamily="34" charset="0"/>
                        <a:ea typeface="黑体" panose="02010609060101010101" pitchFamily="49" charset="-122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74013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2200" dirty="0">
                          <a:latin typeface="Arial" panose="020B0604020202020204" pitchFamily="34" charset="0"/>
                          <a:ea typeface="黑体" panose="02010609060101010101" pitchFamily="49" charset="-122"/>
                          <a:cs typeface="Arial" panose="020B0604020202020204" pitchFamily="34" charset="0"/>
                        </a:rPr>
                        <a:t>（生成中）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0520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010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5524" y="1150338"/>
            <a:ext cx="662187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形成能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-0.2 eV/atom: 53.02% (110187)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2. -2.5 eV&lt;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结合能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0 eV: 52.81% (109751)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3.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溶剂粘度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2 mPa s: 2.72% (5649)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4.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电解液粘度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5 mPa s: 2.19% (4550)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锂离子迁移数 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&gt; 0.5: 0.97% (2019)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6.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锂离子扩散系数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&gt; 10</a:t>
            </a:r>
            <a:r>
              <a:rPr lang="en-US" altLang="zh-CN" sz="2200" baseline="30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−</a:t>
            </a:r>
            <a:r>
              <a:rPr lang="en-US" altLang="zh-CN" sz="2200" baseline="30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10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m</a:t>
            </a:r>
            <a:r>
              <a:rPr lang="en-US" altLang="zh-CN" sz="2200" baseline="30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s</a:t>
            </a:r>
            <a:r>
              <a:rPr lang="en-US" altLang="zh-CN" sz="2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−</a:t>
            </a:r>
            <a:r>
              <a:rPr lang="en-US" altLang="zh-CN" sz="2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0.13% (278)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7.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LUMO &gt; 4 eV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0.04% 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(77)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8.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团簇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LUMO &gt; 0 eV: 0.03% (69)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9.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HOMO &lt; -5 eV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0.03% (69)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10.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团簇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HOMO &lt; -8 eV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0.03% (67)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461" y="1150338"/>
            <a:ext cx="1383030" cy="10725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033648" y="1363429"/>
            <a:ext cx="1399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ep-399</a:t>
            </a:r>
          </a:p>
          <a:p>
            <a:r>
              <a:rPr lang="en-US" altLang="zh-CN" dirty="0"/>
              <a:t>(DOL)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428" y="2522037"/>
            <a:ext cx="2011680" cy="10801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077580" y="2741616"/>
            <a:ext cx="1399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ep-4149</a:t>
            </a:r>
          </a:p>
          <a:p>
            <a:r>
              <a:rPr lang="en-US" altLang="zh-CN" dirty="0"/>
              <a:t>(DMP)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9008" y="3807255"/>
            <a:ext cx="1991792" cy="1011613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086724" y="4095730"/>
            <a:ext cx="1399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ep-5701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2585" y="5091252"/>
            <a:ext cx="1304925" cy="109156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827820" y="5447335"/>
            <a:ext cx="1399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ep-875117</a:t>
            </a:r>
          </a:p>
          <a:p>
            <a:r>
              <a:rPr lang="en-US" altLang="zh-CN" dirty="0"/>
              <a:t>F-1,4-DX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68905" y="4096"/>
            <a:ext cx="862607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电解液工程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——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高通量筛选（基于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12.23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二十万数据）</a:t>
            </a:r>
          </a:p>
        </p:txBody>
      </p:sp>
    </p:spTree>
    <p:extLst>
      <p:ext uri="{BB962C8B-B14F-4D97-AF65-F5344CB8AC3E}">
        <p14:creationId xmlns:p14="http://schemas.microsoft.com/office/powerpoint/2010/main" val="729390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5524" y="1150338"/>
            <a:ext cx="662187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形成能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-0.2 eV/atom: 91.49% (5219)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2. -2.5 eV&lt;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结合能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0 eV: 91.60% (5151)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3.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溶剂粘度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2 mPa s: 99.8% (122)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4.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电解液粘度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5 mPa s: 99.84% (100)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锂离子迁移数 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&gt; 0.5: 99.95% (31)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6.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锂离子扩散系数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&gt; 10</a:t>
            </a:r>
            <a:r>
              <a:rPr lang="en-US" altLang="zh-CN" sz="2200" baseline="30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−</a:t>
            </a:r>
            <a:r>
              <a:rPr lang="en-US" altLang="zh-CN" sz="2200" baseline="30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10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m</a:t>
            </a:r>
            <a:r>
              <a:rPr lang="en-US" altLang="zh-CN" sz="2200" baseline="30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s</a:t>
            </a:r>
            <a:r>
              <a:rPr lang="en-US" altLang="zh-CN" sz="2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−</a:t>
            </a:r>
            <a:r>
              <a:rPr lang="en-US" altLang="zh-CN" sz="2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99.97% (20)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7.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LUMO &gt; 4 eV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99.98% 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(13)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8.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团簇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LUMO &gt; 0 eV: 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99.98 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% (13)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9.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HOMO &lt; -5 eV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99.98 % (13)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10.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团簇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HOMO &lt; -8 eV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99.98% (11)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87526" y="4096"/>
            <a:ext cx="8388835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电解液工程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——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高通量筛选（基于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CO9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数据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61308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）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978" y="838055"/>
            <a:ext cx="3933825" cy="305752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1970" y="4207863"/>
            <a:ext cx="1383030" cy="107251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7858157" y="4420954"/>
            <a:ext cx="1399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ep-399</a:t>
            </a:r>
          </a:p>
          <a:p>
            <a:r>
              <a:rPr lang="en-US" altLang="zh-CN" dirty="0"/>
              <a:t>(DOL)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3332" y="5281429"/>
            <a:ext cx="2011680" cy="108013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8444484" y="5501008"/>
            <a:ext cx="1399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ep-4149</a:t>
            </a:r>
          </a:p>
          <a:p>
            <a:r>
              <a:rPr lang="en-US" altLang="zh-CN" dirty="0"/>
              <a:t>(DMP)</a:t>
            </a:r>
            <a:endParaRPr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4717" y="4082698"/>
            <a:ext cx="1991792" cy="1011613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1162433" y="4371173"/>
            <a:ext cx="1399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ep-5701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1106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5524" y="780892"/>
            <a:ext cx="662187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0.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有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CAS ID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：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96.96% (1865)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形成能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-0.2 eV/atom: 98.24% (1079)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2. -2.5 eV&lt;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结合能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0 eV: 98.24% (1078)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3.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溶剂粘度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2 mPa s: 99.53% (287)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4.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电解液粘度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5 mPa s: 99.59% (252)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5.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锂离子扩散系数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&gt; 10</a:t>
            </a:r>
            <a:r>
              <a:rPr lang="en-US" altLang="zh-CN" sz="2200" baseline="30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−</a:t>
            </a:r>
            <a:r>
              <a:rPr lang="en-US" altLang="zh-CN" sz="2200" baseline="30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10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m</a:t>
            </a:r>
            <a:r>
              <a:rPr lang="en-US" altLang="zh-CN" sz="2200" baseline="30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s</a:t>
            </a:r>
            <a:r>
              <a:rPr lang="en-US" altLang="zh-CN" sz="2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−</a:t>
            </a:r>
            <a:r>
              <a:rPr lang="en-US" altLang="zh-CN" sz="2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99.76% (145)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6.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LUMO &gt; 4 eV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99.87% 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(80)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7.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团簇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LUMO &gt; 0 eV: 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99.87 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% (78)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8.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HOMO &lt; -5 eV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99.87 % (78)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9.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团簇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HOMO &lt; -8 eV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: 99.88% (75)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87526" y="4096"/>
            <a:ext cx="8388835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电解液工程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——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高通量筛选（基于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CO9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数据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61308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816344" y="4935875"/>
            <a:ext cx="29600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筛选结果中包括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DOL DME DMP DMM  THF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等实验报道分子</a:t>
            </a:r>
          </a:p>
        </p:txBody>
      </p:sp>
    </p:spTree>
    <p:extLst>
      <p:ext uri="{BB962C8B-B14F-4D97-AF65-F5344CB8AC3E}">
        <p14:creationId xmlns:p14="http://schemas.microsoft.com/office/powerpoint/2010/main" val="2241854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5524" y="780892"/>
            <a:ext cx="6621872" cy="307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形成能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0 eV/atom: 70.49% (16610)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2. -4 eV&lt;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结合能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0 eV: 70.49% (16610)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3.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溶剂粘度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5 mPa s: 95.68% (2431)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4.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电解液粘度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10 mPa s: 96.07% (2210)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5.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锂离子迁移数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&gt; 0.45: 98.43% (886)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6. 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锂离子扩散系数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&gt; 10</a:t>
            </a:r>
            <a:r>
              <a:rPr lang="en-US" altLang="zh-CN" sz="2200" baseline="30000" dirty="0">
                <a:latin typeface="Arial" panose="020B060402020202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−</a:t>
            </a:r>
            <a:r>
              <a:rPr lang="en-US" altLang="zh-CN" sz="2200" baseline="30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11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m</a:t>
            </a:r>
            <a:r>
              <a:rPr lang="en-US" altLang="zh-CN" sz="2200" baseline="30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s</a:t>
            </a:r>
            <a:r>
              <a:rPr lang="en-US" altLang="zh-CN" sz="2200" baseline="30000" dirty="0">
                <a:latin typeface="Arial" panose="020B060402020202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−</a:t>
            </a:r>
            <a:r>
              <a:rPr lang="en-US" altLang="zh-CN" sz="2200" baseline="30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: 98.78% (686)</a:t>
            </a:r>
          </a:p>
        </p:txBody>
      </p:sp>
      <p:sp>
        <p:nvSpPr>
          <p:cNvPr id="11" name="矩形 10"/>
          <p:cNvSpPr/>
          <p:nvPr/>
        </p:nvSpPr>
        <p:spPr>
          <a:xfrm>
            <a:off x="-151082" y="4096"/>
            <a:ext cx="9466053" cy="654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电解液工程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——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高通量筛选（基于未计算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CO9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数据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56280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002824" y="4935875"/>
            <a:ext cx="38949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686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分子已完成计算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;</a:t>
            </a:r>
          </a:p>
          <a:p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可用于验证性质预测模型性能</a:t>
            </a:r>
          </a:p>
        </p:txBody>
      </p:sp>
    </p:spTree>
    <p:extLst>
      <p:ext uri="{BB962C8B-B14F-4D97-AF65-F5344CB8AC3E}">
        <p14:creationId xmlns:p14="http://schemas.microsoft.com/office/powerpoint/2010/main" val="4017869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915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335169" y="4096"/>
            <a:ext cx="449353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电解液工程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高通量计算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56593" y="742760"/>
            <a:ext cx="864886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电解液数据库数据量：</a:t>
            </a:r>
            <a:endParaRPr lang="en-US" altLang="zh-CN" sz="24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720000" indent="-36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09.20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：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~5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万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720000" indent="-36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10.13: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：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~8.1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万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720000" indent="-36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每周最多新增计算分子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万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+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，至少</a:t>
            </a:r>
            <a:r>
              <a:rPr lang="en-US" altLang="zh-CN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5000</a:t>
            </a:r>
            <a:r>
              <a:rPr lang="zh-CN" altLang="en-US" sz="22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左右</a:t>
            </a:r>
            <a:endParaRPr lang="en-US" altLang="zh-CN" sz="22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56593" y="2912585"/>
            <a:ext cx="864886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电解液数据库包含性质（</a:t>
            </a:r>
            <a:r>
              <a:rPr lang="en-US" altLang="zh-CN" sz="24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20</a:t>
            </a:r>
            <a:r>
              <a:rPr lang="zh-CN" altLang="en-US" sz="24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种左右）：</a:t>
            </a:r>
            <a:endParaRPr lang="en-US" altLang="zh-CN" sz="24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720000" indent="-36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分子性质：分子和团簇几何结构、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HOMO/LUMO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能级、电荷分布、热力学能量、溶剂与锂离子结合能</a:t>
            </a:r>
            <a:endParaRPr lang="en-US" altLang="zh-CN" sz="20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720000" indent="-36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溶剂性质：粘度、介电常数</a:t>
            </a:r>
            <a:endParaRPr lang="en-US" altLang="zh-CN" sz="20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720000" indent="-36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电解液性质：粘度、介电常数、离子及溶剂扩散系数、离子导率、离子迁移数、溶剂化结构（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RDF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）、</a:t>
            </a:r>
            <a:endParaRPr lang="en-US" altLang="zh-CN" sz="20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754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91" y="3805674"/>
            <a:ext cx="3901440" cy="28676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8013" y="3889494"/>
            <a:ext cx="3987800" cy="27838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961" y="779876"/>
            <a:ext cx="3746500" cy="2794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547429" y="835328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电化学稳定性</a:t>
            </a:r>
          </a:p>
        </p:txBody>
      </p:sp>
      <p:sp>
        <p:nvSpPr>
          <p:cNvPr id="9" name="矩形 8"/>
          <p:cNvSpPr/>
          <p:nvPr/>
        </p:nvSpPr>
        <p:spPr>
          <a:xfrm>
            <a:off x="5730102" y="394494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输运性质</a:t>
            </a:r>
          </a:p>
        </p:txBody>
      </p:sp>
      <p:sp>
        <p:nvSpPr>
          <p:cNvPr id="10" name="矩形 9"/>
          <p:cNvSpPr/>
          <p:nvPr/>
        </p:nvSpPr>
        <p:spPr>
          <a:xfrm>
            <a:off x="993431" y="398191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粘度性质</a:t>
            </a:r>
          </a:p>
        </p:txBody>
      </p:sp>
      <p:sp>
        <p:nvSpPr>
          <p:cNvPr id="12" name="矩形 11"/>
          <p:cNvSpPr/>
          <p:nvPr/>
        </p:nvSpPr>
        <p:spPr>
          <a:xfrm>
            <a:off x="243253" y="4096"/>
            <a:ext cx="8677375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电解液工程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——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数据库（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09.20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更新版本、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~5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万分子）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0352" y="835328"/>
            <a:ext cx="3708400" cy="278384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5927083" y="928775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结合能与介电常数</a:t>
            </a:r>
          </a:p>
        </p:txBody>
      </p:sp>
    </p:spTree>
    <p:extLst>
      <p:ext uri="{BB962C8B-B14F-4D97-AF65-F5344CB8AC3E}">
        <p14:creationId xmlns:p14="http://schemas.microsoft.com/office/powerpoint/2010/main" val="87453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976099" y="4096"/>
            <a:ext cx="5211683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电解液工程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——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数据库同行对比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0CA8B8-AC42-166D-6E5D-05D36550ED73}"/>
              </a:ext>
            </a:extLst>
          </p:cNvPr>
          <p:cNvSpPr txBox="1"/>
          <p:nvPr/>
        </p:nvSpPr>
        <p:spPr>
          <a:xfrm>
            <a:off x="414674" y="829801"/>
            <a:ext cx="83146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Materials Project-Molecule Explore </a:t>
            </a:r>
          </a:p>
          <a:p>
            <a:pPr>
              <a:lnSpc>
                <a:spcPct val="125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(Electrolyte Genome Project)</a:t>
            </a:r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：</a:t>
            </a:r>
            <a:r>
              <a:rPr lang="en-US" altLang="zh-CN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~ 2.5 </a:t>
            </a:r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万分子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065" y="1920903"/>
            <a:ext cx="7729869" cy="3558771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5" name="文本框 4"/>
          <p:cNvSpPr txBox="1"/>
          <p:nvPr/>
        </p:nvSpPr>
        <p:spPr>
          <a:xfrm>
            <a:off x="629979" y="5668994"/>
            <a:ext cx="788404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包含的分子数目少、每种分子性质数据少、缺乏电解液性质！</a:t>
            </a:r>
          </a:p>
        </p:txBody>
      </p:sp>
    </p:spTree>
    <p:extLst>
      <p:ext uri="{BB962C8B-B14F-4D97-AF65-F5344CB8AC3E}">
        <p14:creationId xmlns:p14="http://schemas.microsoft.com/office/powerpoint/2010/main" val="3125898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976099" y="4096"/>
            <a:ext cx="5211683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电解液工程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——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数据库同行对比</a:t>
            </a:r>
          </a:p>
        </p:txBody>
      </p:sp>
      <p:pic>
        <p:nvPicPr>
          <p:cNvPr id="1025" name="Picture 1" descr="https://weboffice.feishu-3rd-party-services.com/api/v3/office/copy/RTRNaEVobjhVSnkyOW84SGxadnZEd2xkNXdaTXFEak0ycWFZb2N5ZndKNU1XR1pOQnNUOUR6c0pyaHptaXpUVDk4dm9kY2NEbXpDTzlhdTBKbFdibjhQZU9FbGtnb0d6ZHdjU2Z6amdhL0dBdDFLMGJjakFhOFFBNVZLei9XRzF2aDNnbUt1bVFOeXBBd2YzNUsyR2JkS1ZiMzRhVG00U24xOEZiU0dIWUdjNHZkMGdnMTNYVHZON3ZzSzRVekVwRjJKSzgvQ3ZGdFJiNjFDT3Z2MGJFQTZCNUduam5iKzY5RXJzdUVNPQ==/attach/object/bf8c1dd5b1a6d6003786b93eef55c04858fd81b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991" y="924227"/>
            <a:ext cx="5780870" cy="5009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198782" y="1000684"/>
            <a:ext cx="2832652" cy="3877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QM9 dataset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size: ~14万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calculation method: DFT B3LYP/6-31G(2df,p)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property: 17 geometry- &amp; energy-related properties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39919" y="6115240"/>
            <a:ext cx="788404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缺乏电解液性质！</a:t>
            </a:r>
          </a:p>
        </p:txBody>
      </p:sp>
    </p:spTree>
    <p:extLst>
      <p:ext uri="{BB962C8B-B14F-4D97-AF65-F5344CB8AC3E}">
        <p14:creationId xmlns:p14="http://schemas.microsoft.com/office/powerpoint/2010/main" val="2152013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8440" y="4096"/>
            <a:ext cx="8267008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电解液工程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——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高通量筛选（基于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07.13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五千数据）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46" y="1502209"/>
            <a:ext cx="3377582" cy="2520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293" y="1422890"/>
            <a:ext cx="3291416" cy="2520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130" y="4274427"/>
            <a:ext cx="3610098" cy="252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5293" y="4189648"/>
            <a:ext cx="3462844" cy="2520000"/>
          </a:xfrm>
          <a:prstGeom prst="rect">
            <a:avLst/>
          </a:prstGeom>
        </p:spPr>
      </p:pic>
      <p:sp>
        <p:nvSpPr>
          <p:cNvPr id="7" name="文本框 35"/>
          <p:cNvSpPr txBox="1">
            <a:spLocks noChangeArrowheads="1"/>
          </p:cNvSpPr>
          <p:nvPr/>
        </p:nvSpPr>
        <p:spPr bwMode="auto">
          <a:xfrm>
            <a:off x="1004358" y="822079"/>
            <a:ext cx="713528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F45C7"/>
              </a:buClr>
              <a:buFont typeface="Wingdings" panose="05000000000000000000" pitchFamily="2" charset="2"/>
              <a:buChar char="p"/>
              <a:defRPr kumimoji="1" sz="3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8037B7"/>
              </a:buClr>
              <a:buSzPct val="80000"/>
              <a:buFont typeface="Wingdings" panose="05000000000000000000" pitchFamily="2" charset="2"/>
              <a:buChar char="p"/>
              <a:defRPr kumimoji="1" sz="3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652E6C"/>
              </a:buClr>
              <a:buFont typeface="Wingdings" panose="05000000000000000000" pitchFamily="2" charset="2"/>
              <a:buChar char="q"/>
              <a:defRPr kumimoji="1" sz="16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Font typeface="Wingdings" panose="05000000000000000000" pitchFamily="2" charset="2"/>
              <a:buChar char="q"/>
              <a:defRPr kumimoji="1" sz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663300"/>
              </a:buClr>
              <a:buFont typeface="Wingdings" panose="05000000000000000000" pitchFamily="2" charset="2"/>
              <a:buChar char="q"/>
              <a:defRPr kumimoji="1" sz="9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3300"/>
              </a:buClr>
              <a:buFont typeface="Wingdings" panose="05000000000000000000" pitchFamily="2" charset="2"/>
              <a:buChar char="q"/>
              <a:defRPr kumimoji="1" sz="9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3300"/>
              </a:buClr>
              <a:buFont typeface="Wingdings" panose="05000000000000000000" pitchFamily="2" charset="2"/>
              <a:buChar char="q"/>
              <a:defRPr kumimoji="1" sz="9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3300"/>
              </a:buClr>
              <a:buFont typeface="Wingdings" panose="05000000000000000000" pitchFamily="2" charset="2"/>
              <a:buChar char="q"/>
              <a:defRPr kumimoji="1" sz="9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3300"/>
              </a:buClr>
              <a:buFont typeface="Wingdings" panose="05000000000000000000" pitchFamily="2" charset="2"/>
              <a:buChar char="q"/>
              <a:defRPr kumimoji="1" sz="9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0"/>
              </a:spcBef>
              <a:buClrTx/>
              <a:buNone/>
              <a:defRPr/>
            </a:pPr>
            <a:r>
              <a:rPr kumimoji="0" lang="zh-CN" altLang="en-US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筛选标准</a:t>
            </a:r>
            <a:r>
              <a:rPr kumimoji="0" lang="en-US" altLang="zh-CN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kumimoji="0" lang="zh-CN" altLang="en-US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稳定性</a:t>
            </a:r>
            <a:r>
              <a:rPr kumimoji="0" lang="en-US" altLang="zh-CN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zh-CN" altLang="en-US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离子导率</a:t>
            </a:r>
            <a:r>
              <a:rPr kumimoji="0" lang="en-US" altLang="zh-CN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zh-CN" altLang="en-US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粘度等（</a:t>
            </a:r>
            <a:r>
              <a:rPr kumimoji="0" lang="en-US" altLang="zh-CN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~5000</a:t>
            </a:r>
            <a:r>
              <a:rPr kumimoji="0" lang="zh-CN" altLang="en-US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r>
              <a:rPr kumimoji="0" lang="en-US" altLang="zh-CN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kumimoji="0" lang="zh-CN" altLang="en-US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）</a:t>
            </a:r>
            <a:endParaRPr kumimoji="0" lang="en-US" altLang="zh-CN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45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DDC3BEF4-0B66-20B2-54A3-7F71757969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76"/>
          <a:stretch/>
        </p:blipFill>
        <p:spPr>
          <a:xfrm>
            <a:off x="188565" y="1229594"/>
            <a:ext cx="1868096" cy="194643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01D4ED7-11FE-0944-B47F-BC2BF2DC8A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020" y="-166168"/>
            <a:ext cx="2160000" cy="207248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C9D44C0-E6B2-C08C-4325-98BB8599C1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630" y="31810"/>
            <a:ext cx="1940390" cy="186177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0E2864D-02E4-DA4C-7F7A-25ECA646038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021" y="-32310"/>
            <a:ext cx="2160000" cy="2072486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2CCFAC6B-3513-9797-06C8-128C28A942E1}"/>
              </a:ext>
            </a:extLst>
          </p:cNvPr>
          <p:cNvSpPr txBox="1"/>
          <p:nvPr/>
        </p:nvSpPr>
        <p:spPr>
          <a:xfrm>
            <a:off x="2927180" y="1893584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ep-399/DOL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F8FDA33-958A-441E-484C-93935799438D}"/>
              </a:ext>
            </a:extLst>
          </p:cNvPr>
          <p:cNvSpPr txBox="1"/>
          <p:nvPr/>
        </p:nvSpPr>
        <p:spPr>
          <a:xfrm>
            <a:off x="5309176" y="1893584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ep-414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A024676B-04E1-89FF-09A0-783586C4ACF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705" y="2392757"/>
            <a:ext cx="2160000" cy="207248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15E0C004-D368-43F1-8EE0-28906CB004E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480" y="2298905"/>
            <a:ext cx="2160000" cy="2072486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B6BA5905-1F7E-6361-8275-A6CA2A62443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302" y="2040176"/>
            <a:ext cx="2743700" cy="2632537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EDCB0F57-4125-F291-DAAE-BED25DC2662A}"/>
              </a:ext>
            </a:extLst>
          </p:cNvPr>
          <p:cNvSpPr txBox="1"/>
          <p:nvPr/>
        </p:nvSpPr>
        <p:spPr>
          <a:xfrm>
            <a:off x="2606750" y="418672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ep-927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2B8B663-ACA6-FBBA-2BA6-A6D047865EFE}"/>
              </a:ext>
            </a:extLst>
          </p:cNvPr>
          <p:cNvSpPr txBox="1"/>
          <p:nvPr/>
        </p:nvSpPr>
        <p:spPr>
          <a:xfrm>
            <a:off x="4834267" y="4186725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ep-2681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ECCE21C-D236-C34E-44FB-FA55E4E9DA7D}"/>
              </a:ext>
            </a:extLst>
          </p:cNvPr>
          <p:cNvSpPr txBox="1"/>
          <p:nvPr/>
        </p:nvSpPr>
        <p:spPr>
          <a:xfrm>
            <a:off x="7278004" y="4186725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ep-3941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B6F29C15-C260-F14C-C96D-16953554F34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716" y="4595084"/>
            <a:ext cx="2160000" cy="2072486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58EF8CE6-9FF6-F8B4-BC49-697B06CA161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832" y="4895279"/>
            <a:ext cx="1662609" cy="1595247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659A8619-ED58-0873-EF84-1BDA987266D1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973" y="4833703"/>
            <a:ext cx="1662609" cy="1595247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3CFA5052-2314-AEFE-EBC6-65BD9256262F}"/>
              </a:ext>
            </a:extLst>
          </p:cNvPr>
          <p:cNvSpPr txBox="1"/>
          <p:nvPr/>
        </p:nvSpPr>
        <p:spPr>
          <a:xfrm>
            <a:off x="658185" y="6428950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ep-4572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5CE4B59-8C1F-1860-6D4A-DF22F71CC0CD}"/>
              </a:ext>
            </a:extLst>
          </p:cNvPr>
          <p:cNvSpPr txBox="1"/>
          <p:nvPr/>
        </p:nvSpPr>
        <p:spPr>
          <a:xfrm>
            <a:off x="3272670" y="6428950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ep-6664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FA8B3FF-9262-8260-11A3-191923A21254}"/>
              </a:ext>
            </a:extLst>
          </p:cNvPr>
          <p:cNvSpPr txBox="1"/>
          <p:nvPr/>
        </p:nvSpPr>
        <p:spPr>
          <a:xfrm>
            <a:off x="5550848" y="6428950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ep-10883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CA936DE-E2B5-29D7-6779-815F9620BB49}"/>
              </a:ext>
            </a:extLst>
          </p:cNvPr>
          <p:cNvSpPr txBox="1"/>
          <p:nvPr/>
        </p:nvSpPr>
        <p:spPr>
          <a:xfrm>
            <a:off x="7668573" y="6428950"/>
            <a:ext cx="1142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ep-11579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DDA34188-F443-8FAB-24A1-AB47BAB0176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1" y="4289207"/>
            <a:ext cx="2160000" cy="207248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33241" y="213931"/>
            <a:ext cx="2487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5000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醚类分子</a:t>
            </a:r>
            <a:endParaRPr lang="en-US" altLang="zh-CN" sz="20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Excluding 99.6% molecules</a:t>
            </a:r>
            <a:endParaRPr lang="zh-CN" altLang="en-US" sz="20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2A14E3F-B015-43EC-8A64-706E17453871}"/>
              </a:ext>
            </a:extLst>
          </p:cNvPr>
          <p:cNvSpPr txBox="1"/>
          <p:nvPr/>
        </p:nvSpPr>
        <p:spPr>
          <a:xfrm>
            <a:off x="7153349" y="1893584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ep-896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070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8440" y="4096"/>
            <a:ext cx="8267008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电解液工程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——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高通量筛选（基于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09.20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五万数据）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970" y="3625109"/>
            <a:ext cx="3901440" cy="286766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40" y="742760"/>
            <a:ext cx="3746500" cy="2794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235" y="742760"/>
            <a:ext cx="3741420" cy="28676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3855" y="3708929"/>
            <a:ext cx="3987800" cy="2783840"/>
          </a:xfrm>
          <a:prstGeom prst="rect">
            <a:avLst/>
          </a:prstGeom>
        </p:spPr>
      </p:pic>
      <p:sp>
        <p:nvSpPr>
          <p:cNvPr id="7" name="文本框 35"/>
          <p:cNvSpPr txBox="1">
            <a:spLocks noChangeArrowheads="1"/>
          </p:cNvSpPr>
          <p:nvPr/>
        </p:nvSpPr>
        <p:spPr bwMode="auto">
          <a:xfrm>
            <a:off x="2562475" y="6487113"/>
            <a:ext cx="401904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8F45C7"/>
              </a:buClr>
              <a:buFont typeface="Wingdings" panose="05000000000000000000" pitchFamily="2" charset="2"/>
              <a:buChar char="p"/>
              <a:defRPr kumimoji="1" sz="3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8037B7"/>
              </a:buClr>
              <a:buSzPct val="80000"/>
              <a:buFont typeface="Wingdings" panose="05000000000000000000" pitchFamily="2" charset="2"/>
              <a:buChar char="p"/>
              <a:defRPr kumimoji="1" sz="3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652E6C"/>
              </a:buClr>
              <a:buFont typeface="Wingdings" panose="05000000000000000000" pitchFamily="2" charset="2"/>
              <a:buChar char="q"/>
              <a:defRPr kumimoji="1" sz="16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Font typeface="Wingdings" panose="05000000000000000000" pitchFamily="2" charset="2"/>
              <a:buChar char="q"/>
              <a:defRPr kumimoji="1" sz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663300"/>
              </a:buClr>
              <a:buFont typeface="Wingdings" panose="05000000000000000000" pitchFamily="2" charset="2"/>
              <a:buChar char="q"/>
              <a:defRPr kumimoji="1" sz="9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3300"/>
              </a:buClr>
              <a:buFont typeface="Wingdings" panose="05000000000000000000" pitchFamily="2" charset="2"/>
              <a:buChar char="q"/>
              <a:defRPr kumimoji="1" sz="9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3300"/>
              </a:buClr>
              <a:buFont typeface="Wingdings" panose="05000000000000000000" pitchFamily="2" charset="2"/>
              <a:buChar char="q"/>
              <a:defRPr kumimoji="1" sz="9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3300"/>
              </a:buClr>
              <a:buFont typeface="Wingdings" panose="05000000000000000000" pitchFamily="2" charset="2"/>
              <a:buChar char="q"/>
              <a:defRPr kumimoji="1" sz="9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663300"/>
              </a:buClr>
              <a:buFont typeface="Wingdings" panose="05000000000000000000" pitchFamily="2" charset="2"/>
              <a:buChar char="q"/>
              <a:defRPr kumimoji="1" sz="9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0"/>
              </a:spcBef>
              <a:buClrTx/>
              <a:buNone/>
              <a:defRPr/>
            </a:pPr>
            <a:r>
              <a:rPr kumimoji="0" lang="zh-CN" altLang="en-US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星标数据点：</a:t>
            </a:r>
            <a:r>
              <a:rPr kumimoji="0" lang="en-US" altLang="zh-CN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</a:t>
            </a:r>
            <a:r>
              <a:rPr kumimoji="0" lang="zh-CN" altLang="en-US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、</a:t>
            </a:r>
            <a:r>
              <a:rPr kumimoji="0" lang="en-US" altLang="zh-CN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DME</a:t>
            </a:r>
            <a:r>
              <a:rPr kumimoji="0" lang="zh-CN" altLang="en-US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、</a:t>
            </a:r>
            <a:r>
              <a:rPr kumimoji="0" lang="en-US" altLang="zh-CN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THF</a:t>
            </a:r>
            <a:r>
              <a:rPr kumimoji="0" lang="zh-CN" altLang="en-US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、</a:t>
            </a:r>
            <a:r>
              <a:rPr kumimoji="0" lang="en-US" altLang="zh-CN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</a:t>
            </a:r>
            <a:endParaRPr kumimoji="0" lang="en-US" altLang="zh-CN" sz="1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387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8440" y="4096"/>
            <a:ext cx="8267008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电解液工程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——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高通量筛选（基于</a:t>
            </a:r>
            <a:r>
              <a:rPr lang="en-US" altLang="zh-CN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09.20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五万数据）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8988" y="1305341"/>
            <a:ext cx="399553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1. 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形成能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0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2. -3.5 eV&lt; 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结合能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0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3. 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溶剂粘度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10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4. 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电解液粘度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&lt; 20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5. 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锂离子迁移数 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&gt; 0.45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6. 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锂离子扩散系数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&gt; E-11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7. 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LUMO &gt; 4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8.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团簇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LUMO &gt; 2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————————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9. 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溶剂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HOMO &lt; -5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10.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团簇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HOMO &lt; -6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33052" y="2932044"/>
            <a:ext cx="1570383" cy="955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200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zh-CN" dirty="0"/>
              <a:t>1667 </a:t>
            </a:r>
            <a:r>
              <a:rPr lang="zh-CN" altLang="en-US" dirty="0"/>
              <a:t>溶剂</a:t>
            </a:r>
            <a:endParaRPr lang="en-US" altLang="zh-CN" dirty="0"/>
          </a:p>
          <a:p>
            <a:pPr algn="ctr"/>
            <a:r>
              <a:rPr lang="zh-CN" altLang="en-US" dirty="0"/>
              <a:t>（</a:t>
            </a:r>
            <a:r>
              <a:rPr lang="en-US" altLang="zh-CN" dirty="0"/>
              <a:t>3.33%</a:t>
            </a:r>
            <a:r>
              <a:rPr lang="zh-CN" altLang="en-US" dirty="0"/>
              <a:t>）</a:t>
            </a:r>
          </a:p>
        </p:txBody>
      </p:sp>
      <p:sp>
        <p:nvSpPr>
          <p:cNvPr id="5" name="右箭头 4"/>
          <p:cNvSpPr/>
          <p:nvPr/>
        </p:nvSpPr>
        <p:spPr>
          <a:xfrm>
            <a:off x="4354518" y="2852531"/>
            <a:ext cx="477078" cy="5764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9254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1043</TotalTime>
  <Words>1092</Words>
  <Application>Microsoft Office PowerPoint</Application>
  <PresentationFormat>全屏显示(4:3)</PresentationFormat>
  <Paragraphs>144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等线</vt:lpstr>
      <vt:lpstr>黑体</vt:lpstr>
      <vt:lpstr>Arial</vt:lpstr>
      <vt:lpstr>Calibri</vt:lpstr>
      <vt:lpstr>Calibri Light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THU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 yu</dc:creator>
  <cp:lastModifiedBy>Yao Nan</cp:lastModifiedBy>
  <cp:revision>27</cp:revision>
  <dcterms:created xsi:type="dcterms:W3CDTF">2022-10-19T10:17:40Z</dcterms:created>
  <dcterms:modified xsi:type="dcterms:W3CDTF">2023-03-17T02:28:32Z</dcterms:modified>
</cp:coreProperties>
</file>

<file path=docProps/thumbnail.jpeg>
</file>